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10287000" cx="18288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Poppins Medium"/>
      <p:regular r:id="rId28"/>
      <p:bold r:id="rId29"/>
      <p:italic r:id="rId30"/>
      <p:boldItalic r:id="rId31"/>
    </p:embeddedFont>
    <p:embeddedFont>
      <p:font typeface="Poppins SemiBold"/>
      <p:regular r:id="rId32"/>
      <p:bold r:id="rId33"/>
      <p:italic r:id="rId34"/>
      <p:boldItalic r:id="rId35"/>
    </p:embeddedFont>
    <p:embeddedFont>
      <p:font typeface="Poppins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gOvCFBWEeLyLINoB04Xck8Kk1r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oppins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PoppinsMedium-regular.fntdata"/><Relationship Id="rId27" Type="http://schemas.openxmlformats.org/officeDocument/2006/relationships/font" Target="fonts/Poppi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Medium-boldItalic.fntdata"/><Relationship Id="rId30" Type="http://schemas.openxmlformats.org/officeDocument/2006/relationships/font" Target="fonts/PoppinsMedium-italic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bold.fntdata"/><Relationship Id="rId10" Type="http://schemas.openxmlformats.org/officeDocument/2006/relationships/slide" Target="slides/slide6.xml"/><Relationship Id="rId32" Type="http://schemas.openxmlformats.org/officeDocument/2006/relationships/font" Target="fonts/Poppins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boldItalic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italic.fntdata"/><Relationship Id="rId15" Type="http://schemas.openxmlformats.org/officeDocument/2006/relationships/slide" Target="slides/slide11.xml"/><Relationship Id="rId37" Type="http://schemas.openxmlformats.org/officeDocument/2006/relationships/font" Target="fonts/PoppinsExtra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Poppins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/>
          <p:nvPr>
            <p:ph idx="2" type="sldImg"/>
          </p:nvPr>
        </p:nvSpPr>
        <p:spPr>
          <a:xfrm>
            <a:off x="136525" y="766763"/>
            <a:ext cx="6826250" cy="3840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946150" y="4862513"/>
            <a:ext cx="52071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 txBox="1"/>
          <p:nvPr>
            <p:ph idx="12" type="sldNum"/>
          </p:nvPr>
        </p:nvSpPr>
        <p:spPr>
          <a:xfrm>
            <a:off x="4024313" y="9723438"/>
            <a:ext cx="3075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875" lIns="95775" spcFirstLastPara="1" rIns="95775" wrap="square" tIns="47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1dbab118f_1_0:notes"/>
          <p:cNvSpPr/>
          <p:nvPr>
            <p:ph idx="2" type="sldImg"/>
          </p:nvPr>
        </p:nvSpPr>
        <p:spPr>
          <a:xfrm>
            <a:off x="136525" y="766763"/>
            <a:ext cx="68262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6" name="Google Shape;316;g251dbab118f_1_0:notes"/>
          <p:cNvSpPr txBox="1"/>
          <p:nvPr>
            <p:ph idx="1" type="body"/>
          </p:nvPr>
        </p:nvSpPr>
        <p:spPr>
          <a:xfrm>
            <a:off x="946150" y="4862513"/>
            <a:ext cx="52071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51dbab118f_1_0:notes"/>
          <p:cNvSpPr txBox="1"/>
          <p:nvPr>
            <p:ph idx="12" type="sldNum"/>
          </p:nvPr>
        </p:nvSpPr>
        <p:spPr>
          <a:xfrm>
            <a:off x="4024313" y="9723438"/>
            <a:ext cx="3075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875" lIns="95775" spcFirstLastPara="1" rIns="95775" wrap="square" tIns="47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1dbab118f_7_0:notes"/>
          <p:cNvSpPr/>
          <p:nvPr>
            <p:ph idx="2" type="sldImg"/>
          </p:nvPr>
        </p:nvSpPr>
        <p:spPr>
          <a:xfrm>
            <a:off x="136525" y="766763"/>
            <a:ext cx="68262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4" name="Google Shape;324;g251dbab118f_7_0:notes"/>
          <p:cNvSpPr txBox="1"/>
          <p:nvPr>
            <p:ph idx="1" type="body"/>
          </p:nvPr>
        </p:nvSpPr>
        <p:spPr>
          <a:xfrm>
            <a:off x="946150" y="4862513"/>
            <a:ext cx="52071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251dbab118f_7_0:notes"/>
          <p:cNvSpPr txBox="1"/>
          <p:nvPr>
            <p:ph idx="12" type="sldNum"/>
          </p:nvPr>
        </p:nvSpPr>
        <p:spPr>
          <a:xfrm>
            <a:off x="4024313" y="9723438"/>
            <a:ext cx="3075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875" lIns="95775" spcFirstLastPara="1" rIns="95775" wrap="square" tIns="47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/>
          <p:nvPr>
            <p:ph idx="2" type="sldImg"/>
          </p:nvPr>
        </p:nvSpPr>
        <p:spPr>
          <a:xfrm>
            <a:off x="136525" y="766763"/>
            <a:ext cx="6826250" cy="3840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946150" y="4862513"/>
            <a:ext cx="52071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9:notes"/>
          <p:cNvSpPr txBox="1"/>
          <p:nvPr>
            <p:ph idx="12" type="sldNum"/>
          </p:nvPr>
        </p:nvSpPr>
        <p:spPr>
          <a:xfrm>
            <a:off x="4024313" y="9723438"/>
            <a:ext cx="3075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875" lIns="95775" spcFirstLastPara="1" rIns="95775" wrap="square" tIns="47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www.infecar.es/" TargetMode="External"/><Relationship Id="rId4" Type="http://schemas.openxmlformats.org/officeDocument/2006/relationships/hyperlink" Target="https://www.infecar.es/" TargetMode="External"/><Relationship Id="rId10" Type="http://schemas.openxmlformats.org/officeDocument/2006/relationships/image" Target="../media/image5.png"/><Relationship Id="rId9" Type="http://schemas.openxmlformats.org/officeDocument/2006/relationships/hyperlink" Target="https://www.fiware.org/global-summit/" TargetMode="External"/><Relationship Id="rId5" Type="http://schemas.openxmlformats.org/officeDocument/2006/relationships/hyperlink" Target="https://www.infecar.es/" TargetMode="External"/><Relationship Id="rId6" Type="http://schemas.openxmlformats.org/officeDocument/2006/relationships/hyperlink" Target="https://twitter.com/hashtag/FIWARESummit?src=hashtag_click" TargetMode="External"/><Relationship Id="rId7" Type="http://schemas.openxmlformats.org/officeDocument/2006/relationships/hyperlink" Target="https://www.fiware.org/" TargetMode="External"/><Relationship Id="rId8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twitter.com/hashtag/FIWARESummit?src=hashtag_click" TargetMode="External"/><Relationship Id="rId3" Type="http://schemas.openxmlformats.org/officeDocument/2006/relationships/hyperlink" Target="https://www.fiware.org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4.png"/><Relationship Id="rId20" Type="http://schemas.openxmlformats.org/officeDocument/2006/relationships/image" Target="../media/image4.png"/><Relationship Id="rId42" Type="http://schemas.openxmlformats.org/officeDocument/2006/relationships/image" Target="../media/image19.png"/><Relationship Id="rId41" Type="http://schemas.openxmlformats.org/officeDocument/2006/relationships/hyperlink" Target="https://mda.gov.sa/" TargetMode="External"/><Relationship Id="rId22" Type="http://schemas.openxmlformats.org/officeDocument/2006/relationships/image" Target="../media/image32.png"/><Relationship Id="rId44" Type="http://schemas.openxmlformats.org/officeDocument/2006/relationships/image" Target="../media/image13.png"/><Relationship Id="rId21" Type="http://schemas.openxmlformats.org/officeDocument/2006/relationships/hyperlink" Target="https://github.com/Fiware" TargetMode="External"/><Relationship Id="rId43" Type="http://schemas.openxmlformats.org/officeDocument/2006/relationships/hyperlink" Target="https://www.msgis.com/" TargetMode="External"/><Relationship Id="rId24" Type="http://schemas.openxmlformats.org/officeDocument/2006/relationships/image" Target="../media/image37.png"/><Relationship Id="rId46" Type="http://schemas.openxmlformats.org/officeDocument/2006/relationships/image" Target="../media/image25.png"/><Relationship Id="rId23" Type="http://schemas.openxmlformats.org/officeDocument/2006/relationships/hyperlink" Target="https://www.beesmart.city/en/global-smart-city-knowledge-center?hsLang=en" TargetMode="External"/><Relationship Id="rId45" Type="http://schemas.openxmlformats.org/officeDocument/2006/relationships/hyperlink" Target="https://www.redhat.com/en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iware.org/marketplace/" TargetMode="External"/><Relationship Id="rId3" Type="http://schemas.openxmlformats.org/officeDocument/2006/relationships/hyperlink" Target="https://www.fiware.org/global-summit/" TargetMode="External"/><Relationship Id="rId4" Type="http://schemas.openxmlformats.org/officeDocument/2006/relationships/hyperlink" Target="https://twitter.com/hashtag/FIWARESummit?src=hashtag_click" TargetMode="External"/><Relationship Id="rId9" Type="http://schemas.openxmlformats.org/officeDocument/2006/relationships/image" Target="../media/image7.png"/><Relationship Id="rId26" Type="http://schemas.openxmlformats.org/officeDocument/2006/relationships/image" Target="../media/image8.png"/><Relationship Id="rId48" Type="http://schemas.openxmlformats.org/officeDocument/2006/relationships/image" Target="../media/image18.png"/><Relationship Id="rId25" Type="http://schemas.openxmlformats.org/officeDocument/2006/relationships/hyperlink" Target="https://www.citiesforum.org/" TargetMode="External"/><Relationship Id="rId47" Type="http://schemas.openxmlformats.org/officeDocument/2006/relationships/hyperlink" Target="https://www.ourfuturewater.com/" TargetMode="External"/><Relationship Id="rId28" Type="http://schemas.openxmlformats.org/officeDocument/2006/relationships/image" Target="../media/image22.png"/><Relationship Id="rId27" Type="http://schemas.openxmlformats.org/officeDocument/2006/relationships/hyperlink" Target="https://cities-today.com/" TargetMode="External"/><Relationship Id="rId5" Type="http://schemas.openxmlformats.org/officeDocument/2006/relationships/hyperlink" Target="https://www.fiware.org/" TargetMode="External"/><Relationship Id="rId6" Type="http://schemas.openxmlformats.org/officeDocument/2006/relationships/image" Target="../media/image2.png"/><Relationship Id="rId29" Type="http://schemas.openxmlformats.org/officeDocument/2006/relationships/hyperlink" Target="https://www.renewablematter.eu/home-en-us/" TargetMode="External"/><Relationship Id="rId7" Type="http://schemas.openxmlformats.org/officeDocument/2006/relationships/image" Target="../media/image10.png"/><Relationship Id="rId8" Type="http://schemas.openxmlformats.org/officeDocument/2006/relationships/hyperlink" Target="https://www.fiware.org/global-summit/" TargetMode="External"/><Relationship Id="rId31" Type="http://schemas.openxmlformats.org/officeDocument/2006/relationships/hyperlink" Target="https://www.smartcitiesworld.net/home" TargetMode="External"/><Relationship Id="rId30" Type="http://schemas.openxmlformats.org/officeDocument/2006/relationships/image" Target="../media/image9.png"/><Relationship Id="rId11" Type="http://schemas.openxmlformats.org/officeDocument/2006/relationships/hyperlink" Target="https://www.fiware.org/marketplace/" TargetMode="External"/><Relationship Id="rId33" Type="http://schemas.openxmlformats.org/officeDocument/2006/relationships/hyperlink" Target="https://www.thesmartcityjournal.com/en/" TargetMode="External"/><Relationship Id="rId10" Type="http://schemas.openxmlformats.org/officeDocument/2006/relationships/hyperlink" Target="https://www.fiware.org/lets-keep-in-touch/" TargetMode="External"/><Relationship Id="rId32" Type="http://schemas.openxmlformats.org/officeDocument/2006/relationships/image" Target="../media/image31.png"/><Relationship Id="rId13" Type="http://schemas.openxmlformats.org/officeDocument/2006/relationships/hyperlink" Target="https://www.linkedin.com/company/fiware/" TargetMode="External"/><Relationship Id="rId35" Type="http://schemas.openxmlformats.org/officeDocument/2006/relationships/hyperlink" Target="https://www.wien.gv.at/english/" TargetMode="External"/><Relationship Id="rId12" Type="http://schemas.openxmlformats.org/officeDocument/2006/relationships/image" Target="../media/image11.png"/><Relationship Id="rId34" Type="http://schemas.openxmlformats.org/officeDocument/2006/relationships/image" Target="../media/image20.png"/><Relationship Id="rId15" Type="http://schemas.openxmlformats.org/officeDocument/2006/relationships/hyperlink" Target="https://twitter.com/FIWARE" TargetMode="External"/><Relationship Id="rId37" Type="http://schemas.openxmlformats.org/officeDocument/2006/relationships/hyperlink" Target="https://viennabusinessagency.at/" TargetMode="External"/><Relationship Id="rId14" Type="http://schemas.openxmlformats.org/officeDocument/2006/relationships/image" Target="../media/image17.png"/><Relationship Id="rId36" Type="http://schemas.openxmlformats.org/officeDocument/2006/relationships/image" Target="../media/image24.png"/><Relationship Id="rId17" Type="http://schemas.openxmlformats.org/officeDocument/2006/relationships/hyperlink" Target="https://www.facebook.com/eu.fiware/" TargetMode="External"/><Relationship Id="rId39" Type="http://schemas.openxmlformats.org/officeDocument/2006/relationships/hyperlink" Target="https://aws.amazon.com/" TargetMode="External"/><Relationship Id="rId16" Type="http://schemas.openxmlformats.org/officeDocument/2006/relationships/image" Target="../media/image36.png"/><Relationship Id="rId38" Type="http://schemas.openxmlformats.org/officeDocument/2006/relationships/image" Target="../media/image15.png"/><Relationship Id="rId19" Type="http://schemas.openxmlformats.org/officeDocument/2006/relationships/hyperlink" Target="https://www.youtube.com/user/FIWARE" TargetMode="External"/><Relationship Id="rId18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hyperlink" Target="https://www.fiware.org/" TargetMode="External"/><Relationship Id="rId4" Type="http://schemas.openxmlformats.org/officeDocument/2006/relationships/hyperlink" Target="https://goo.gl/maps/j3quRwrTgn3uByTn7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s://www.fiware.org/global-summit/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twitter.com/hashtag/FIWARESummit?src=hashtag_click" TargetMode="External"/><Relationship Id="rId8" Type="http://schemas.openxmlformats.org/officeDocument/2006/relationships/hyperlink" Target="https://www.fiware.org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gif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gi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 type="title">
  <p:cSld name="TITLE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243"/>
            <a:ext cx="18288000" cy="1030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1"/>
          <p:cNvSpPr txBox="1"/>
          <p:nvPr>
            <p:ph type="ctrTitle"/>
          </p:nvPr>
        </p:nvSpPr>
        <p:spPr>
          <a:xfrm>
            <a:off x="1746363" y="4486924"/>
            <a:ext cx="11155800" cy="1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SemiBold"/>
              <a:buNone/>
              <a:defRPr b="1" i="0" sz="6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" type="subTitle"/>
          </p:nvPr>
        </p:nvSpPr>
        <p:spPr>
          <a:xfrm>
            <a:off x="1746363" y="6338663"/>
            <a:ext cx="15207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21"/>
          <p:cNvSpPr txBox="1"/>
          <p:nvPr/>
        </p:nvSpPr>
        <p:spPr>
          <a:xfrm>
            <a:off x="1746363" y="7867650"/>
            <a:ext cx="5200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Vienna</a:t>
            </a:r>
            <a:r>
              <a:rPr b="0" i="0" lang="en-GB" sz="3600" u="none" cap="none" strike="noStrike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Austria</a:t>
            </a:r>
            <a:br>
              <a:rPr b="0" i="0" lang="en-GB" sz="3600" u="none" cap="none" strike="noStrike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GB" sz="3600" u="none" cap="none" strike="noStrike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12-13 June, 202</a:t>
            </a:r>
            <a:r>
              <a:rPr b="0" i="0" lang="en-GB" sz="3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br>
              <a:rPr b="0" i="0" lang="en-GB" sz="3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GB" sz="3600" u="none" cap="none" strike="noStrike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#FIWARESummit</a:t>
            </a:r>
            <a:endParaRPr b="0" i="0" sz="3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" name="Google Shape;17;p2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616538" y="8374325"/>
            <a:ext cx="3429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46363" y="1677163"/>
            <a:ext cx="257175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1"/>
          <p:cNvSpPr txBox="1"/>
          <p:nvPr/>
        </p:nvSpPr>
        <p:spPr>
          <a:xfrm>
            <a:off x="13481798" y="1327324"/>
            <a:ext cx="333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From Data</a:t>
            </a:r>
            <a:endParaRPr b="1" i="0" sz="4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Value</a:t>
            </a:r>
            <a:endParaRPr b="1" i="0" sz="4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21"/>
          <p:cNvSpPr txBox="1"/>
          <p:nvPr/>
        </p:nvSpPr>
        <p:spPr>
          <a:xfrm>
            <a:off x="13481803" y="2519650"/>
            <a:ext cx="367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STANDARDS</a:t>
            </a:r>
            <a:b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COMMUNITY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 – White">
  <p:cSld name="3_En blanco">
    <p:bg>
      <p:bgPr>
        <a:solidFill>
          <a:schemeClr val="accent5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641250" y="2422350"/>
            <a:ext cx="16877400" cy="6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indent="-4953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4200"/>
              <a:buFont typeface="Poppins"/>
              <a:buChar char="▪"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indent="-457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000"/>
              <a:buFont typeface="Poppins"/>
              <a:buChar char="□"/>
              <a:defRPr sz="2400">
                <a:latin typeface="Poppins"/>
                <a:ea typeface="Poppins"/>
                <a:cs typeface="Poppins"/>
                <a:sym typeface="Poppins"/>
              </a:defRPr>
            </a:lvl3pPr>
            <a:lvl4pPr indent="-4064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Poppins"/>
              <a:buChar char="•"/>
              <a:defRPr sz="2200">
                <a:latin typeface="Poppins"/>
                <a:ea typeface="Poppins"/>
                <a:cs typeface="Poppins"/>
                <a:sym typeface="Poppins"/>
              </a:defRPr>
            </a:lvl4pPr>
            <a:lvl5pPr indent="-4064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4064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4064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4064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4064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5" name="Google Shape;25;p22"/>
          <p:cNvCxnSpPr/>
          <p:nvPr/>
        </p:nvCxnSpPr>
        <p:spPr>
          <a:xfrm>
            <a:off x="767900" y="1869225"/>
            <a:ext cx="167625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22"/>
          <p:cNvSpPr txBox="1"/>
          <p:nvPr/>
        </p:nvSpPr>
        <p:spPr>
          <a:xfrm>
            <a:off x="757800" y="9428794"/>
            <a:ext cx="642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Vienna, 12-13 June, 2023</a:t>
            </a:r>
            <a:r>
              <a:rPr b="0" i="0" lang="en-GB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| </a:t>
            </a:r>
            <a:r>
              <a:rPr b="0" i="0" lang="en-GB" sz="18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#FIWARESummit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22">
            <a:hlinkClick r:id="rId3"/>
          </p:cNvPr>
          <p:cNvSpPr txBox="1"/>
          <p:nvPr/>
        </p:nvSpPr>
        <p:spPr>
          <a:xfrm>
            <a:off x="15780973" y="9428794"/>
            <a:ext cx="176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www.fiware.org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" name="Google Shape;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3027" y="9380850"/>
            <a:ext cx="1505695" cy="40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90999" y="9380850"/>
            <a:ext cx="406538" cy="40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Cover">
  <p:cSld name="Section Header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>
            <a:hlinkClick r:id="rId2"/>
          </p:cNvPr>
          <p:cNvSpPr/>
          <p:nvPr/>
        </p:nvSpPr>
        <p:spPr>
          <a:xfrm>
            <a:off x="16372313" y="914626"/>
            <a:ext cx="11886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>
            <a:hlinkClick r:id="rId3"/>
          </p:cNvPr>
          <p:cNvSpPr/>
          <p:nvPr/>
        </p:nvSpPr>
        <p:spPr>
          <a:xfrm>
            <a:off x="700688" y="567638"/>
            <a:ext cx="25986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3"/>
          <p:cNvSpPr txBox="1"/>
          <p:nvPr/>
        </p:nvSpPr>
        <p:spPr>
          <a:xfrm>
            <a:off x="757800" y="9428794"/>
            <a:ext cx="642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Vienna, 12-13 June, 2023 | </a:t>
            </a:r>
            <a:r>
              <a:rPr b="0" i="0" lang="en-GB" sz="1800" u="none" cap="none" strike="noStrike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#FIWARESummit</a:t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34;p23">
            <a:hlinkClick r:id="rId5"/>
          </p:cNvPr>
          <p:cNvSpPr txBox="1"/>
          <p:nvPr/>
        </p:nvSpPr>
        <p:spPr>
          <a:xfrm>
            <a:off x="15780973" y="9428794"/>
            <a:ext cx="176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www.fiware.org</a:t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" name="Google Shape;3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83027" y="9380850"/>
            <a:ext cx="1505695" cy="40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90999" y="9380850"/>
            <a:ext cx="406538" cy="40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3"/>
          <p:cNvSpPr txBox="1"/>
          <p:nvPr/>
        </p:nvSpPr>
        <p:spPr>
          <a:xfrm>
            <a:off x="757800" y="3146300"/>
            <a:ext cx="2926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Hosting Partner</a:t>
            </a:r>
            <a:endParaRPr b="0" i="0" sz="1800" u="none" cap="none" strike="noStrike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8" name="Google Shape;38;p23"/>
          <p:cNvSpPr txBox="1"/>
          <p:nvPr/>
        </p:nvSpPr>
        <p:spPr>
          <a:xfrm>
            <a:off x="4429850" y="3146300"/>
            <a:ext cx="2926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Keystone Sponsors</a:t>
            </a:r>
            <a:endParaRPr b="0" i="0" sz="1800" u="none" cap="none" strike="noStrike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9" name="Google Shape;39;p23"/>
          <p:cNvSpPr txBox="1"/>
          <p:nvPr/>
        </p:nvSpPr>
        <p:spPr>
          <a:xfrm>
            <a:off x="4429850" y="5143900"/>
            <a:ext cx="2926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Media Partners</a:t>
            </a:r>
            <a:endParaRPr b="0" i="0" sz="1800" u="none" cap="none" strike="noStrike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0" name="Google Shape;40;p23"/>
          <p:cNvSpPr txBox="1"/>
          <p:nvPr/>
        </p:nvSpPr>
        <p:spPr>
          <a:xfrm>
            <a:off x="4429850" y="729537"/>
            <a:ext cx="2926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Find Us On</a:t>
            </a:r>
            <a:endParaRPr b="0" i="0" sz="1800" u="none" cap="none" strike="noStrike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1" name="Google Shape;41;p23"/>
          <p:cNvSpPr txBox="1"/>
          <p:nvPr/>
        </p:nvSpPr>
        <p:spPr>
          <a:xfrm>
            <a:off x="10401088" y="729537"/>
            <a:ext cx="2926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 up to date</a:t>
            </a:r>
            <a:endParaRPr b="0" i="0" sz="1800" u="none" cap="none" strike="noStrike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" name="Google Shape;42;p23"/>
          <p:cNvSpPr txBox="1"/>
          <p:nvPr/>
        </p:nvSpPr>
        <p:spPr>
          <a:xfrm>
            <a:off x="14634113" y="729537"/>
            <a:ext cx="2926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 certified and featured</a:t>
            </a:r>
            <a:endParaRPr b="0" i="0" sz="1800" u="none" cap="none" strike="noStrike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3" name="Google Shape;43;p2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4925" y="456675"/>
            <a:ext cx="2514600" cy="139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44;p23"/>
          <p:cNvCxnSpPr/>
          <p:nvPr/>
        </p:nvCxnSpPr>
        <p:spPr>
          <a:xfrm>
            <a:off x="767900" y="2268000"/>
            <a:ext cx="1676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23">
            <a:hlinkClick r:id="rId10"/>
          </p:cNvPr>
          <p:cNvSpPr/>
          <p:nvPr/>
        </p:nvSpPr>
        <p:spPr>
          <a:xfrm>
            <a:off x="10382250" y="1299725"/>
            <a:ext cx="2797200" cy="540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JOIN OUR NEWSLETTER</a:t>
            </a:r>
            <a:endParaRPr b="0" i="0" sz="15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6" name="Google Shape;46;p2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205350" y="1252100"/>
            <a:ext cx="3429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67950" y="129868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3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53075" y="129868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3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238200" y="129868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3">
            <a:hlinkClick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43900" y="129868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3">
            <a:hlinkClick r:id="rId21"/>
          </p:cNvPr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049600" y="1298688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3"/>
          <p:cNvSpPr/>
          <p:nvPr/>
        </p:nvSpPr>
        <p:spPr>
          <a:xfrm>
            <a:off x="4429850" y="5603500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3">
            <a:hlinkClick r:id="rId23"/>
          </p:cNvPr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428275" y="5603500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3"/>
          <p:cNvSpPr/>
          <p:nvPr/>
        </p:nvSpPr>
        <p:spPr>
          <a:xfrm>
            <a:off x="6612675" y="5603500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23">
            <a:hlinkClick r:id="rId25"/>
          </p:cNvPr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611100" y="5603500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3"/>
          <p:cNvSpPr/>
          <p:nvPr/>
        </p:nvSpPr>
        <p:spPr>
          <a:xfrm>
            <a:off x="8795500" y="5603500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3">
            <a:hlinkClick r:id="rId27"/>
          </p:cNvPr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793925" y="5603500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3"/>
          <p:cNvSpPr/>
          <p:nvPr/>
        </p:nvSpPr>
        <p:spPr>
          <a:xfrm>
            <a:off x="4431425" y="7003900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23">
            <a:hlinkClick r:id="rId29"/>
          </p:cNvPr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429850" y="7003900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3"/>
          <p:cNvSpPr/>
          <p:nvPr/>
        </p:nvSpPr>
        <p:spPr>
          <a:xfrm>
            <a:off x="6614250" y="7003900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23">
            <a:hlinkClick r:id="rId31"/>
          </p:cNvPr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612675" y="7003900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3"/>
          <p:cNvSpPr/>
          <p:nvPr/>
        </p:nvSpPr>
        <p:spPr>
          <a:xfrm>
            <a:off x="8797075" y="7003900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23">
            <a:hlinkClick r:id="rId33"/>
          </p:cNvPr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8795500" y="7003900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3"/>
          <p:cNvSpPr/>
          <p:nvPr/>
        </p:nvSpPr>
        <p:spPr>
          <a:xfrm>
            <a:off x="769475" y="3641300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23">
            <a:hlinkClick r:id="rId35"/>
          </p:cNvPr>
          <p:cNvPicPr preferRelativeResize="0"/>
          <p:nvPr/>
        </p:nvPicPr>
        <p:blipFill rotWithShape="1">
          <a:blip r:embed="rId36">
            <a:alphaModFix/>
          </a:blip>
          <a:srcRect b="0" l="227" r="227" t="0"/>
          <a:stretch/>
        </p:blipFill>
        <p:spPr>
          <a:xfrm>
            <a:off x="767900" y="3641300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3"/>
          <p:cNvSpPr/>
          <p:nvPr/>
        </p:nvSpPr>
        <p:spPr>
          <a:xfrm>
            <a:off x="769475" y="5036825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3">
            <a:hlinkClick r:id="rId37"/>
          </p:cNvPr>
          <p:cNvPicPr preferRelativeResize="0"/>
          <p:nvPr/>
        </p:nvPicPr>
        <p:blipFill rotWithShape="1">
          <a:blip r:embed="rId38">
            <a:alphaModFix/>
          </a:blip>
          <a:srcRect b="0" l="227" r="227" t="0"/>
          <a:stretch/>
        </p:blipFill>
        <p:spPr>
          <a:xfrm>
            <a:off x="767900" y="5036825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3"/>
          <p:cNvSpPr/>
          <p:nvPr/>
        </p:nvSpPr>
        <p:spPr>
          <a:xfrm>
            <a:off x="4429850" y="3647563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23">
            <a:hlinkClick r:id="rId39"/>
          </p:cNvPr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428275" y="3647563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3"/>
          <p:cNvSpPr/>
          <p:nvPr/>
        </p:nvSpPr>
        <p:spPr>
          <a:xfrm>
            <a:off x="8795500" y="3647563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23">
            <a:hlinkClick r:id="rId41"/>
          </p:cNvPr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8793925" y="3647563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3"/>
          <p:cNvSpPr/>
          <p:nvPr/>
        </p:nvSpPr>
        <p:spPr>
          <a:xfrm>
            <a:off x="6612675" y="3647563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3">
            <a:hlinkClick r:id="rId43"/>
          </p:cNvPr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611100" y="3647563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3"/>
          <p:cNvSpPr/>
          <p:nvPr/>
        </p:nvSpPr>
        <p:spPr>
          <a:xfrm>
            <a:off x="10978325" y="3647563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3">
            <a:hlinkClick r:id="rId45"/>
          </p:cNvPr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10976750" y="3647563"/>
            <a:ext cx="191115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3"/>
          <p:cNvSpPr/>
          <p:nvPr/>
        </p:nvSpPr>
        <p:spPr>
          <a:xfrm>
            <a:off x="10978325" y="5603500"/>
            <a:ext cx="1908000" cy="1080000"/>
          </a:xfrm>
          <a:prstGeom prst="roundRect">
            <a:avLst>
              <a:gd fmla="val 36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23">
            <a:hlinkClick r:id="rId47"/>
          </p:cNvPr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10976750" y="5603500"/>
            <a:ext cx="1911152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Page">
  <p:cSld name="Section Header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4"/>
          <p:cNvPicPr preferRelativeResize="0"/>
          <p:nvPr/>
        </p:nvPicPr>
        <p:blipFill rotWithShape="1">
          <a:blip r:embed="rId2">
            <a:alphaModFix/>
          </a:blip>
          <a:srcRect b="0" l="88" r="88" t="0"/>
          <a:stretch/>
        </p:blipFill>
        <p:spPr>
          <a:xfrm>
            <a:off x="0" y="-9243"/>
            <a:ext cx="18288000" cy="1030548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4">
            <a:hlinkClick r:id="rId3"/>
          </p:cNvPr>
          <p:cNvSpPr/>
          <p:nvPr/>
        </p:nvSpPr>
        <p:spPr>
          <a:xfrm>
            <a:off x="14013150" y="8222738"/>
            <a:ext cx="36540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>
            <a:hlinkClick r:id="rId4"/>
          </p:cNvPr>
          <p:cNvSpPr/>
          <p:nvPr/>
        </p:nvSpPr>
        <p:spPr>
          <a:xfrm>
            <a:off x="587138" y="8098575"/>
            <a:ext cx="3173400" cy="14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2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283" y="1677163"/>
            <a:ext cx="257175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4"/>
          <p:cNvSpPr txBox="1"/>
          <p:nvPr/>
        </p:nvSpPr>
        <p:spPr>
          <a:xfrm>
            <a:off x="735275" y="8133886"/>
            <a:ext cx="3462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GB" sz="27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Vienna, Austria</a:t>
            </a:r>
            <a:br>
              <a:rPr b="0" i="0" lang="en-GB" sz="27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GB" sz="27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12-13 June, 2023</a:t>
            </a:r>
            <a:br>
              <a:rPr b="0" i="0" lang="en-GB" sz="27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GB" sz="2700" u="none" cap="none" strike="noStrike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#FIWARESummit</a:t>
            </a:r>
            <a:endParaRPr b="0" i="0" sz="27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84" name="Google Shape;84;p2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135175" y="8312887"/>
            <a:ext cx="34290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4"/>
          <p:cNvSpPr txBox="1"/>
          <p:nvPr/>
        </p:nvSpPr>
        <p:spPr>
          <a:xfrm>
            <a:off x="5345100" y="4013952"/>
            <a:ext cx="7597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0"/>
              <a:buFont typeface="Arial"/>
              <a:buNone/>
            </a:pPr>
            <a:r>
              <a:rPr b="0" i="0" lang="en-GB" sz="13200" u="none" cap="none" strike="noStrik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Thanks!</a:t>
            </a:r>
            <a:endParaRPr b="0" i="0" sz="13200" u="none" cap="none" strike="noStrike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 blanco">
  <p:cSld name="2_En blanco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847346" y="380831"/>
            <a:ext cx="157392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74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74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74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74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74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74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74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74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8" name="Google Shape;88;p25"/>
          <p:cNvCxnSpPr/>
          <p:nvPr/>
        </p:nvCxnSpPr>
        <p:spPr>
          <a:xfrm rot="10800000">
            <a:off x="483005" y="420156"/>
            <a:ext cx="7650" cy="1520100"/>
          </a:xfrm>
          <a:prstGeom prst="straightConnector1">
            <a:avLst/>
          </a:prstGeom>
          <a:noFill/>
          <a:ln cap="flat" cmpd="sng" w="38100">
            <a:solidFill>
              <a:srgbClr val="002E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5"/>
          <p:cNvSpPr txBox="1"/>
          <p:nvPr>
            <p:ph idx="12" type="sldNum"/>
          </p:nvPr>
        </p:nvSpPr>
        <p:spPr>
          <a:xfrm>
            <a:off x="8110928" y="9739319"/>
            <a:ext cx="2065950" cy="54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9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9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9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9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9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9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9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9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9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" name="Google Shape;90;p25"/>
          <p:cNvPicPr preferRelativeResize="0"/>
          <p:nvPr/>
        </p:nvPicPr>
        <p:blipFill rotWithShape="1">
          <a:blip r:embed="rId2">
            <a:alphaModFix/>
          </a:blip>
          <a:srcRect b="13284" l="4618" r="3614" t="16507"/>
          <a:stretch/>
        </p:blipFill>
        <p:spPr>
          <a:xfrm>
            <a:off x="15254010" y="9319565"/>
            <a:ext cx="2459441" cy="58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6"/>
          <p:cNvCxnSpPr/>
          <p:nvPr/>
        </p:nvCxnSpPr>
        <p:spPr>
          <a:xfrm rot="10800000">
            <a:off x="1174193" y="2679232"/>
            <a:ext cx="7632" cy="1412804"/>
          </a:xfrm>
          <a:prstGeom prst="straightConnector1">
            <a:avLst/>
          </a:prstGeom>
          <a:noFill/>
          <a:ln cap="flat" cmpd="sng" w="38100">
            <a:solidFill>
              <a:srgbClr val="002E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6"/>
          <p:cNvSpPr txBox="1"/>
          <p:nvPr/>
        </p:nvSpPr>
        <p:spPr>
          <a:xfrm>
            <a:off x="1371600" y="2741159"/>
            <a:ext cx="3316293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25" spcFirstLastPara="1" rIns="137125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rgbClr val="41B4C7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4800" u="none" cap="none" strike="noStrike">
              <a:solidFill>
                <a:srgbClr val="41B4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6"/>
          <p:cNvSpPr txBox="1"/>
          <p:nvPr/>
        </p:nvSpPr>
        <p:spPr>
          <a:xfrm>
            <a:off x="1371602" y="4876611"/>
            <a:ext cx="5137368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25" spcFirstLastPara="1" rIns="137125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http://fiware.org</a:t>
            </a:r>
            <a:endParaRPr b="0" i="0" sz="30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Follow @FIWARE on Twitter</a:t>
            </a:r>
            <a:endParaRPr b="0" i="0" sz="30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6"/>
          <p:cNvPicPr preferRelativeResize="0"/>
          <p:nvPr/>
        </p:nvPicPr>
        <p:blipFill rotWithShape="1">
          <a:blip r:embed="rId2">
            <a:alphaModFix/>
          </a:blip>
          <a:srcRect b="13284" l="4618" r="3614" t="16507"/>
          <a:stretch/>
        </p:blipFill>
        <p:spPr>
          <a:xfrm>
            <a:off x="14268450" y="8978366"/>
            <a:ext cx="3143250" cy="74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oppins SemiBold"/>
              <a:buNone/>
              <a:defRPr b="0" i="0" sz="6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1257300" y="2738438"/>
            <a:ext cx="15773400" cy="6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Char char="•"/>
              <a:defRPr b="0" i="0" sz="4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Char char="•"/>
              <a:defRPr b="0" i="0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•"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b="0" i="0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b="0" i="0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b="0" i="0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b="0" i="0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b="0" i="0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b="0" i="0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jp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jpg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FIWARE-Ops/fiware-gitops/tree/master/aws/dsba" TargetMode="External"/><Relationship Id="rId4" Type="http://schemas.openxmlformats.org/officeDocument/2006/relationships/hyperlink" Target="https://github.com/wistefan/presentation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jpg"/><Relationship Id="rId4" Type="http://schemas.openxmlformats.org/officeDocument/2006/relationships/hyperlink" Target="https://foto.wuestenigel.com/open-wallet-with-plastic-cards-close-up-jpg/" TargetMode="External"/><Relationship Id="rId5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1746363" y="4486924"/>
            <a:ext cx="11155800" cy="1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 sz="7600">
                <a:latin typeface="Poppins"/>
                <a:ea typeface="Poppins"/>
                <a:cs typeface="Poppins"/>
                <a:sym typeface="Poppins"/>
              </a:rPr>
              <a:t>Trust, Identity and Access Management</a:t>
            </a:r>
            <a:endParaRPr sz="7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1746363" y="6338663"/>
            <a:ext cx="15207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en-GB" sz="2200"/>
              <a:t>Stefan Wiedemann, Technical Lead &amp; Architect, FIWARE Foundation e.V.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716" y="3063331"/>
            <a:ext cx="15062421" cy="666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Which credentials and data model for each one</a:t>
            </a:r>
            <a:endParaRPr/>
          </a:p>
        </p:txBody>
      </p:sp>
      <p:sp>
        <p:nvSpPr>
          <p:cNvPr id="253" name="Google Shape;253;p11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7924801" y="3047596"/>
            <a:ext cx="2712245" cy="19863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2101" y="2929337"/>
            <a:ext cx="2784849" cy="229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1"/>
          <p:cNvSpPr/>
          <p:nvPr/>
        </p:nvSpPr>
        <p:spPr>
          <a:xfrm>
            <a:off x="7912102" y="2720927"/>
            <a:ext cx="2712245" cy="271224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716" y="3063331"/>
            <a:ext cx="15062421" cy="666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Transport mechanism for credentials</a:t>
            </a:r>
            <a:endParaRPr/>
          </a:p>
        </p:txBody>
      </p:sp>
      <p:sp>
        <p:nvSpPr>
          <p:cNvPr id="263" name="Google Shape;263;p12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Google Shape;264;p12"/>
          <p:cNvSpPr/>
          <p:nvPr/>
        </p:nvSpPr>
        <p:spPr>
          <a:xfrm>
            <a:off x="7924801" y="3047596"/>
            <a:ext cx="2712245" cy="19863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2101" y="2929337"/>
            <a:ext cx="2784849" cy="229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>
            <a:off x="5445336" y="3035996"/>
            <a:ext cx="2009565" cy="20095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11350836" y="3016760"/>
            <a:ext cx="2009565" cy="20095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716" y="3063331"/>
            <a:ext cx="15062421" cy="666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3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Trust Framework</a:t>
            </a:r>
            <a:endParaRPr/>
          </a:p>
        </p:txBody>
      </p:sp>
      <p:sp>
        <p:nvSpPr>
          <p:cNvPr id="274" name="Google Shape;274;p13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7924801" y="3047596"/>
            <a:ext cx="2712245" cy="19863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2101" y="2929337"/>
            <a:ext cx="2784849" cy="229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3"/>
          <p:cNvSpPr/>
          <p:nvPr/>
        </p:nvSpPr>
        <p:spPr>
          <a:xfrm>
            <a:off x="5397401" y="7253148"/>
            <a:ext cx="8216999" cy="1866900"/>
          </a:xfrm>
          <a:prstGeom prst="roundRect">
            <a:avLst>
              <a:gd fmla="val 9864" name="adj"/>
            </a:avLst>
          </a:prstGeom>
          <a:solidFill>
            <a:schemeClr val="lt1"/>
          </a:solidFill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GB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Trust Framework</a:t>
            </a:r>
            <a:endParaRPr b="1" i="0" sz="4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Standards-based Open Source Identification and Authorisation implementation</a:t>
            </a:r>
            <a:endParaRPr/>
          </a:p>
        </p:txBody>
      </p:sp>
      <p:sp>
        <p:nvSpPr>
          <p:cNvPr id="283" name="Google Shape;283;p14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7702" y="3123138"/>
            <a:ext cx="6260007" cy="5064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/>
        </p:nvSpPr>
        <p:spPr>
          <a:xfrm>
            <a:off x="2209978" y="3055244"/>
            <a:ext cx="8682572" cy="5681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967" lvl="0" marL="37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Decentralised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IAM Framework based on </a:t>
            </a: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W3C Verifiable Credentials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67" lvl="0" marL="378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centralized identity providers using </a:t>
            </a: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Self-Issued OpenID Provider 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v2 (SIOPv2) and enable all participants to send identity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67" lvl="0" marL="378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 VC/VP in the flows of OpenID Connect, using</a:t>
            </a: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OpenID Connect for Verifiable Presentations 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(OIDC4VP) leveraging </a:t>
            </a: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proven, standard and secure 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mechanisms.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67" lvl="0" marL="378000" marR="0" rtl="0" algn="l">
              <a:lnSpc>
                <a:spcPct val="100000"/>
              </a:lnSpc>
              <a:spcBef>
                <a:spcPts val="2700"/>
              </a:spcBef>
              <a:spcAft>
                <a:spcPts val="270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Aligned with EBSI 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(European Blockchain Services Infrastructure)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erifiable Credentials Data Model v1.1" id="286" name="Google Shape;28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346" y="3123138"/>
            <a:ext cx="904674" cy="60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226" y="5275733"/>
            <a:ext cx="1681691" cy="6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733" y="7788933"/>
            <a:ext cx="1609370" cy="6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Trust Anchor Framework</a:t>
            </a:r>
            <a:endParaRPr/>
          </a:p>
        </p:txBody>
      </p:sp>
      <p:sp>
        <p:nvSpPr>
          <p:cNvPr id="294" name="Google Shape;294;p15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7702" y="3123138"/>
            <a:ext cx="6260007" cy="506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733" y="7174662"/>
            <a:ext cx="1609370" cy="61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 txBox="1"/>
          <p:nvPr/>
        </p:nvSpPr>
        <p:spPr>
          <a:xfrm>
            <a:off x="2227928" y="2498666"/>
            <a:ext cx="9036701" cy="6329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967" lvl="0" marL="37796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 Binding using identifiers in eIDAS digital certificates issued by </a:t>
            </a: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 Trust Service Providers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(TSP).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67" lvl="0" marL="37796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participation using (</a:t>
            </a: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Decentralized) Trusted Participant List 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stored in the Verifiable Data Registry.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67" lvl="0" marL="37796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issuing authority using one or more (</a:t>
            </a: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Decentralized) Trusted Issuers Lists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stored in the Verifiable Data Registry.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67" lvl="0" marL="37796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Verifiable Data Registry can be implemented with any technology, but we use APIs based on </a:t>
            </a: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EBSI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Decentralized Ledger Technology</a:t>
            </a:r>
            <a:r>
              <a:rPr b="0" i="0" lang="en-GB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(blockchain/DLT).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IDAS - Wikipedia, la enciclopedia libre" id="298" name="Google Shape;2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9022" y="2628410"/>
            <a:ext cx="457518" cy="6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 txBox="1"/>
          <p:nvPr/>
        </p:nvSpPr>
        <p:spPr>
          <a:xfrm>
            <a:off x="527465" y="3310781"/>
            <a:ext cx="146363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GB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eIDAS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12599752" y="7167367"/>
            <a:ext cx="4224236" cy="75837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Trust Anchor Framework</a:t>
            </a:r>
            <a:endParaRPr/>
          </a:p>
        </p:txBody>
      </p:sp>
      <p:sp>
        <p:nvSpPr>
          <p:cNvPr id="307" name="Google Shape;307;p16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137100" spcFirstLastPara="1" rIns="137100" wrap="square" tIns="68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8" name="Google Shape;308;p16"/>
          <p:cNvSpPr txBox="1"/>
          <p:nvPr/>
        </p:nvSpPr>
        <p:spPr>
          <a:xfrm>
            <a:off x="585283" y="2036351"/>
            <a:ext cx="11291579" cy="6499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967" lvl="0" marL="37796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 Binding using identifiers in eIDAS digital certificates issued by </a:t>
            </a:r>
            <a:r>
              <a:rPr b="1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 Trust Service Providers</a:t>
            </a: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(TSP).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67" lvl="0" marL="37796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participation using (</a:t>
            </a:r>
            <a:r>
              <a:rPr b="1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Decentralized) Trusted Participant List </a:t>
            </a: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stored in the Verifiable Data Registry.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67" lvl="0" marL="37796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issuing authority using one or more (</a:t>
            </a:r>
            <a:r>
              <a:rPr b="1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Decentralized) Trusted Issuers Lists</a:t>
            </a: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stored in the Verifiable Data Registry.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67" lvl="0" marL="37796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Char char="▪"/>
            </a:pP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Verifiable Data Registry can be implemented with any technology, but we propose APIs based on </a:t>
            </a:r>
            <a:r>
              <a:rPr b="1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EBSI</a:t>
            </a: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(European Blockchain Services Infrastructure) and </a:t>
            </a:r>
            <a:r>
              <a:rPr b="1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Decentralized Ledger Technology</a:t>
            </a: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(blockchain/DLT).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99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8EAB6"/>
              </a:buClr>
              <a:buSzPts val="20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IDAS - Wikipedia, la enciclopedia libre" id="309" name="Google Shape;3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8736" y="2095220"/>
            <a:ext cx="868307" cy="127664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 txBox="1"/>
          <p:nvPr/>
        </p:nvSpPr>
        <p:spPr>
          <a:xfrm>
            <a:off x="15608808" y="2666632"/>
            <a:ext cx="15300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eIDAS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 with medium confidence" id="311" name="Google Shape;3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04054" y="3962595"/>
            <a:ext cx="5771880" cy="261125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/>
          <p:nvPr/>
        </p:nvSpPr>
        <p:spPr>
          <a:xfrm>
            <a:off x="13842786" y="5815477"/>
            <a:ext cx="2499987" cy="75837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07667" y="7663150"/>
            <a:ext cx="2770775" cy="105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1dbab118f_1_0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FIWARE Implementation</a:t>
            </a:r>
            <a:endParaRPr/>
          </a:p>
        </p:txBody>
      </p:sp>
      <p:sp>
        <p:nvSpPr>
          <p:cNvPr id="320" name="Google Shape;320;g251dbab118f_1_0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137100" spcFirstLastPara="1" rIns="137100" wrap="square" tIns="68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1" name="Google Shape;321;g251dbab118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364" y="2090863"/>
            <a:ext cx="10809261" cy="67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1dbab118f_7_0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Further reading</a:t>
            </a:r>
            <a:endParaRPr/>
          </a:p>
        </p:txBody>
      </p:sp>
      <p:sp>
        <p:nvSpPr>
          <p:cNvPr id="328" name="Google Shape;328;g251dbab118f_7_0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137100" spcFirstLastPara="1" rIns="137100" wrap="square" tIns="68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9" name="Google Shape;329;g251dbab118f_7_0"/>
          <p:cNvSpPr txBox="1"/>
          <p:nvPr/>
        </p:nvSpPr>
        <p:spPr>
          <a:xfrm>
            <a:off x="783050" y="2118825"/>
            <a:ext cx="16735500" cy="6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04800" rtl="0" algn="l">
              <a:spcBef>
                <a:spcPts val="120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Poppins"/>
              <a:buChar char="●"/>
            </a:pPr>
            <a:r>
              <a:rPr lang="en-GB" sz="2800">
                <a:solidFill>
                  <a:srgbClr val="1E1E1E"/>
                </a:solidFill>
                <a:latin typeface="Poppins"/>
                <a:ea typeface="Poppins"/>
                <a:cs typeface="Poppins"/>
                <a:sym typeface="Poppins"/>
              </a:rPr>
              <a:t>Demo deployment:</a:t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1524000" rtl="0" algn="l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200"/>
              <a:buFont typeface="Poppins"/>
              <a:buChar char="○"/>
            </a:pPr>
            <a:r>
              <a:rPr lang="en-GB" sz="2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https://github.com/FIWARE-Ops/fiware-gitops/tree/master/aws/dsba</a:t>
            </a:r>
            <a:endParaRPr sz="27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048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048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048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048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048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048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048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048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1E1E1E"/>
                </a:solidFill>
                <a:latin typeface="Poppins"/>
                <a:ea typeface="Poppins"/>
                <a:cs typeface="Poppins"/>
                <a:sym typeface="Poppins"/>
              </a:rPr>
              <a:t>The slides: </a:t>
            </a:r>
            <a:r>
              <a:rPr lang="en-GB" sz="2800" u="sng">
                <a:solidFill>
                  <a:srgbClr val="EC5629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https://github.com/wistefan/presentations</a:t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524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Current models of identification</a:t>
            </a:r>
            <a:endParaRPr/>
          </a:p>
        </p:txBody>
      </p:sp>
      <p:sp>
        <p:nvSpPr>
          <p:cNvPr id="108" name="Google Shape;108;p2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7339" y="4279930"/>
            <a:ext cx="7030862" cy="503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7337" y="2172355"/>
            <a:ext cx="8154495" cy="1883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 with solid fill" id="111" name="Google Shape;1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07731" y="298518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12" name="Google Shape;11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53457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13" name="Google Shape;11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03521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14" name="Google Shape;11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53330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15" name="Google Shape;11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03394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"/>
          <p:cNvCxnSpPr>
            <a:stCxn id="111" idx="2"/>
            <a:endCxn id="114" idx="0"/>
          </p:cNvCxnSpPr>
          <p:nvPr/>
        </p:nvCxnSpPr>
        <p:spPr>
          <a:xfrm flipH="1">
            <a:off x="13311897" y="3702513"/>
            <a:ext cx="4545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" name="Google Shape;117;p2"/>
          <p:cNvCxnSpPr>
            <a:stCxn id="111" idx="2"/>
            <a:endCxn id="115" idx="0"/>
          </p:cNvCxnSpPr>
          <p:nvPr/>
        </p:nvCxnSpPr>
        <p:spPr>
          <a:xfrm flipH="1">
            <a:off x="12362097" y="3702513"/>
            <a:ext cx="14043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" name="Google Shape;118;p2"/>
          <p:cNvCxnSpPr>
            <a:stCxn id="111" idx="2"/>
            <a:endCxn id="112" idx="0"/>
          </p:cNvCxnSpPr>
          <p:nvPr/>
        </p:nvCxnSpPr>
        <p:spPr>
          <a:xfrm flipH="1">
            <a:off x="11411997" y="3702513"/>
            <a:ext cx="23544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" name="Google Shape;119;p2"/>
          <p:cNvCxnSpPr>
            <a:stCxn id="111" idx="2"/>
            <a:endCxn id="113" idx="0"/>
          </p:cNvCxnSpPr>
          <p:nvPr/>
        </p:nvCxnSpPr>
        <p:spPr>
          <a:xfrm flipH="1">
            <a:off x="10462197" y="3702513"/>
            <a:ext cx="33042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tore with solid fill" id="120" name="Google Shape;12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53203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21" name="Google Shape;12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03267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22" name="Google Shape;1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53079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23" name="Google Shape;12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03140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"/>
          <p:cNvCxnSpPr>
            <a:stCxn id="111" idx="2"/>
            <a:endCxn id="122" idx="0"/>
          </p:cNvCxnSpPr>
          <p:nvPr/>
        </p:nvCxnSpPr>
        <p:spPr>
          <a:xfrm>
            <a:off x="13766397" y="3702513"/>
            <a:ext cx="33453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" name="Google Shape;125;p2"/>
          <p:cNvCxnSpPr>
            <a:stCxn id="111" idx="2"/>
            <a:endCxn id="123" idx="0"/>
          </p:cNvCxnSpPr>
          <p:nvPr/>
        </p:nvCxnSpPr>
        <p:spPr>
          <a:xfrm>
            <a:off x="13766397" y="3702513"/>
            <a:ext cx="23955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" name="Google Shape;126;p2"/>
          <p:cNvCxnSpPr>
            <a:stCxn id="111" idx="2"/>
            <a:endCxn id="120" idx="0"/>
          </p:cNvCxnSpPr>
          <p:nvPr/>
        </p:nvCxnSpPr>
        <p:spPr>
          <a:xfrm>
            <a:off x="13766397" y="3702513"/>
            <a:ext cx="14454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" name="Google Shape;127;p2"/>
          <p:cNvCxnSpPr>
            <a:stCxn id="111" idx="2"/>
            <a:endCxn id="121" idx="0"/>
          </p:cNvCxnSpPr>
          <p:nvPr/>
        </p:nvCxnSpPr>
        <p:spPr>
          <a:xfrm>
            <a:off x="13766397" y="3702513"/>
            <a:ext cx="4956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Current models of identification</a:t>
            </a:r>
            <a:endParaRPr/>
          </a:p>
        </p:txBody>
      </p:sp>
      <p:sp>
        <p:nvSpPr>
          <p:cNvPr id="133" name="Google Shape;133;p3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User with solid fill" id="134" name="Google Shape;1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7731" y="298518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35" name="Google Shape;1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3457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36" name="Google Shape;13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03521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37" name="Google Shape;13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3330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38" name="Google Shape;13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3394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3"/>
          <p:cNvCxnSpPr>
            <a:stCxn id="134" idx="2"/>
            <a:endCxn id="137" idx="0"/>
          </p:cNvCxnSpPr>
          <p:nvPr/>
        </p:nvCxnSpPr>
        <p:spPr>
          <a:xfrm flipH="1">
            <a:off x="13311897" y="3702513"/>
            <a:ext cx="4545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" name="Google Shape;140;p3"/>
          <p:cNvCxnSpPr>
            <a:stCxn id="134" idx="2"/>
            <a:endCxn id="138" idx="0"/>
          </p:cNvCxnSpPr>
          <p:nvPr/>
        </p:nvCxnSpPr>
        <p:spPr>
          <a:xfrm flipH="1">
            <a:off x="12362097" y="3702513"/>
            <a:ext cx="14043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1" name="Google Shape;141;p3"/>
          <p:cNvCxnSpPr>
            <a:stCxn id="134" idx="2"/>
            <a:endCxn id="135" idx="0"/>
          </p:cNvCxnSpPr>
          <p:nvPr/>
        </p:nvCxnSpPr>
        <p:spPr>
          <a:xfrm flipH="1">
            <a:off x="11411997" y="3702513"/>
            <a:ext cx="23544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p3"/>
          <p:cNvCxnSpPr>
            <a:stCxn id="134" idx="2"/>
            <a:endCxn id="136" idx="0"/>
          </p:cNvCxnSpPr>
          <p:nvPr/>
        </p:nvCxnSpPr>
        <p:spPr>
          <a:xfrm flipH="1">
            <a:off x="10462197" y="3702513"/>
            <a:ext cx="33042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afe with solid fill" id="143" name="Google Shape;14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08530" y="7442550"/>
            <a:ext cx="892257" cy="892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"/>
          <p:cNvCxnSpPr>
            <a:stCxn id="137" idx="2"/>
            <a:endCxn id="143" idx="0"/>
          </p:cNvCxnSpPr>
          <p:nvPr/>
        </p:nvCxnSpPr>
        <p:spPr>
          <a:xfrm>
            <a:off x="13311996" y="5772063"/>
            <a:ext cx="542700" cy="16704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3"/>
          <p:cNvCxnSpPr>
            <a:stCxn id="138" idx="2"/>
            <a:endCxn id="143" idx="0"/>
          </p:cNvCxnSpPr>
          <p:nvPr/>
        </p:nvCxnSpPr>
        <p:spPr>
          <a:xfrm>
            <a:off x="12362060" y="5772063"/>
            <a:ext cx="1492500" cy="16704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3"/>
          <p:cNvCxnSpPr>
            <a:stCxn id="135" idx="2"/>
            <a:endCxn id="143" idx="0"/>
          </p:cNvCxnSpPr>
          <p:nvPr/>
        </p:nvCxnSpPr>
        <p:spPr>
          <a:xfrm>
            <a:off x="11412123" y="5772063"/>
            <a:ext cx="2442600" cy="16704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" name="Google Shape;147;p3"/>
          <p:cNvCxnSpPr>
            <a:stCxn id="136" idx="2"/>
            <a:endCxn id="143" idx="0"/>
          </p:cNvCxnSpPr>
          <p:nvPr/>
        </p:nvCxnSpPr>
        <p:spPr>
          <a:xfrm>
            <a:off x="10462187" y="5772063"/>
            <a:ext cx="3392400" cy="16704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tore with solid fill" id="148" name="Google Shape;14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53203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49" name="Google Shape;1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03267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50" name="Google Shape;15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53079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51" name="Google Shape;15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03140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3"/>
          <p:cNvCxnSpPr>
            <a:stCxn id="134" idx="2"/>
            <a:endCxn id="150" idx="0"/>
          </p:cNvCxnSpPr>
          <p:nvPr/>
        </p:nvCxnSpPr>
        <p:spPr>
          <a:xfrm>
            <a:off x="13766397" y="3702513"/>
            <a:ext cx="33453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3"/>
          <p:cNvCxnSpPr>
            <a:stCxn id="134" idx="2"/>
            <a:endCxn id="151" idx="0"/>
          </p:cNvCxnSpPr>
          <p:nvPr/>
        </p:nvCxnSpPr>
        <p:spPr>
          <a:xfrm>
            <a:off x="13766397" y="3702513"/>
            <a:ext cx="23955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" name="Google Shape;154;p3"/>
          <p:cNvCxnSpPr>
            <a:stCxn id="134" idx="2"/>
            <a:endCxn id="148" idx="0"/>
          </p:cNvCxnSpPr>
          <p:nvPr/>
        </p:nvCxnSpPr>
        <p:spPr>
          <a:xfrm>
            <a:off x="13766397" y="3702513"/>
            <a:ext cx="14454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" name="Google Shape;155;p3"/>
          <p:cNvCxnSpPr>
            <a:stCxn id="134" idx="2"/>
            <a:endCxn id="149" idx="0"/>
          </p:cNvCxnSpPr>
          <p:nvPr/>
        </p:nvCxnSpPr>
        <p:spPr>
          <a:xfrm>
            <a:off x="13766397" y="3702513"/>
            <a:ext cx="495600" cy="1352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" name="Google Shape;156;p3"/>
          <p:cNvCxnSpPr>
            <a:stCxn id="150" idx="2"/>
            <a:endCxn id="143" idx="0"/>
          </p:cNvCxnSpPr>
          <p:nvPr/>
        </p:nvCxnSpPr>
        <p:spPr>
          <a:xfrm flipH="1">
            <a:off x="13854645" y="5772063"/>
            <a:ext cx="3257100" cy="16704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7" name="Google Shape;157;p3"/>
          <p:cNvCxnSpPr>
            <a:stCxn id="151" idx="2"/>
            <a:endCxn id="143" idx="0"/>
          </p:cNvCxnSpPr>
          <p:nvPr/>
        </p:nvCxnSpPr>
        <p:spPr>
          <a:xfrm flipH="1">
            <a:off x="13854806" y="5772063"/>
            <a:ext cx="2307000" cy="16704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" name="Google Shape;158;p3"/>
          <p:cNvCxnSpPr>
            <a:stCxn id="148" idx="2"/>
            <a:endCxn id="143" idx="0"/>
          </p:cNvCxnSpPr>
          <p:nvPr/>
        </p:nvCxnSpPr>
        <p:spPr>
          <a:xfrm flipH="1">
            <a:off x="13854669" y="5772063"/>
            <a:ext cx="1357200" cy="16704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" name="Google Shape;159;p3"/>
          <p:cNvCxnSpPr>
            <a:stCxn id="149" idx="2"/>
            <a:endCxn id="143" idx="0"/>
          </p:cNvCxnSpPr>
          <p:nvPr/>
        </p:nvCxnSpPr>
        <p:spPr>
          <a:xfrm flipH="1">
            <a:off x="13854533" y="5772063"/>
            <a:ext cx="407400" cy="16704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0" name="Google Shape;160;p3"/>
          <p:cNvSpPr txBox="1"/>
          <p:nvPr/>
        </p:nvSpPr>
        <p:spPr>
          <a:xfrm>
            <a:off x="1075997" y="4481354"/>
            <a:ext cx="7883366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GB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Easier for citizen and business but provides too much power to the Identity Provider.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GB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centralized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3213068" y="2835407"/>
            <a:ext cx="3334407" cy="1016876"/>
          </a:xfrm>
          <a:prstGeom prst="roundRect">
            <a:avLst>
              <a:gd fmla="val 16667" name="adj"/>
            </a:avLst>
          </a:prstGeom>
          <a:solidFill>
            <a:srgbClr val="FBDCD2"/>
          </a:solidFill>
          <a:ln cap="flat" cmpd="sng" w="25400">
            <a:solidFill>
              <a:srgbClr val="AC3E1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with XXXX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Current models of identification</a:t>
            </a:r>
            <a:endParaRPr/>
          </a:p>
        </p:txBody>
      </p:sp>
      <p:sp>
        <p:nvSpPr>
          <p:cNvPr id="167" name="Google Shape;167;p4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User with solid fill"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3847" y="2646157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69" name="Google Shape;16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504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70" name="Google Shape;17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048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7416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72" name="Google Shape;17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959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4"/>
          <p:cNvCxnSpPr>
            <a:stCxn id="168" idx="2"/>
            <a:endCxn id="171" idx="0"/>
          </p:cNvCxnSpPr>
          <p:nvPr/>
        </p:nvCxnSpPr>
        <p:spPr>
          <a:xfrm>
            <a:off x="4002513" y="3363489"/>
            <a:ext cx="1603500" cy="1691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" name="Google Shape;174;p4"/>
          <p:cNvCxnSpPr>
            <a:stCxn id="168" idx="2"/>
            <a:endCxn id="172" idx="0"/>
          </p:cNvCxnSpPr>
          <p:nvPr/>
        </p:nvCxnSpPr>
        <p:spPr>
          <a:xfrm>
            <a:off x="4002513" y="3363489"/>
            <a:ext cx="542100" cy="1691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4"/>
          <p:cNvCxnSpPr>
            <a:stCxn id="168" idx="2"/>
            <a:endCxn id="169" idx="0"/>
          </p:cNvCxnSpPr>
          <p:nvPr/>
        </p:nvCxnSpPr>
        <p:spPr>
          <a:xfrm flipH="1">
            <a:off x="3483213" y="3363489"/>
            <a:ext cx="519300" cy="1691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4"/>
          <p:cNvCxnSpPr>
            <a:stCxn id="168" idx="2"/>
            <a:endCxn id="170" idx="0"/>
          </p:cNvCxnSpPr>
          <p:nvPr/>
        </p:nvCxnSpPr>
        <p:spPr>
          <a:xfrm flipH="1">
            <a:off x="2421813" y="3363489"/>
            <a:ext cx="1580700" cy="1691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afe with solid fill" id="177" name="Google Shape;17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3847" y="7482945"/>
            <a:ext cx="892257" cy="892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4"/>
          <p:cNvCxnSpPr>
            <a:stCxn id="171" idx="2"/>
            <a:endCxn id="177" idx="0"/>
          </p:cNvCxnSpPr>
          <p:nvPr/>
        </p:nvCxnSpPr>
        <p:spPr>
          <a:xfrm flipH="1">
            <a:off x="4089882" y="5772063"/>
            <a:ext cx="1516200" cy="17109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" name="Google Shape;179;p4"/>
          <p:cNvCxnSpPr>
            <a:stCxn id="172" idx="2"/>
            <a:endCxn id="177" idx="0"/>
          </p:cNvCxnSpPr>
          <p:nvPr/>
        </p:nvCxnSpPr>
        <p:spPr>
          <a:xfrm flipH="1">
            <a:off x="4090125" y="5772063"/>
            <a:ext cx="454500" cy="17109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0" name="Google Shape;180;p4"/>
          <p:cNvCxnSpPr>
            <a:stCxn id="169" idx="2"/>
            <a:endCxn id="177" idx="0"/>
          </p:cNvCxnSpPr>
          <p:nvPr/>
        </p:nvCxnSpPr>
        <p:spPr>
          <a:xfrm>
            <a:off x="3483170" y="5772063"/>
            <a:ext cx="606900" cy="17109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4"/>
          <p:cNvCxnSpPr>
            <a:stCxn id="170" idx="2"/>
            <a:endCxn id="177" idx="0"/>
          </p:cNvCxnSpPr>
          <p:nvPr/>
        </p:nvCxnSpPr>
        <p:spPr>
          <a:xfrm>
            <a:off x="2421714" y="5772063"/>
            <a:ext cx="1668300" cy="17109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User with solid fill" id="182" name="Google Shape;1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8446" y="2646157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83" name="Google Shape;1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9103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84" name="Google Shape;18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7647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85" name="Google Shape;18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72015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 with solid fill" id="186" name="Google Shape;1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10558" y="5054731"/>
            <a:ext cx="717332" cy="717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4"/>
          <p:cNvCxnSpPr>
            <a:stCxn id="182" idx="2"/>
            <a:endCxn id="185" idx="0"/>
          </p:cNvCxnSpPr>
          <p:nvPr/>
        </p:nvCxnSpPr>
        <p:spPr>
          <a:xfrm>
            <a:off x="13427112" y="3363489"/>
            <a:ext cx="1603500" cy="1691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8" name="Google Shape;188;p4"/>
          <p:cNvCxnSpPr>
            <a:stCxn id="182" idx="2"/>
            <a:endCxn id="186" idx="0"/>
          </p:cNvCxnSpPr>
          <p:nvPr/>
        </p:nvCxnSpPr>
        <p:spPr>
          <a:xfrm>
            <a:off x="13427112" y="3363489"/>
            <a:ext cx="542100" cy="1691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p4"/>
          <p:cNvCxnSpPr>
            <a:stCxn id="182" idx="2"/>
            <a:endCxn id="183" idx="0"/>
          </p:cNvCxnSpPr>
          <p:nvPr/>
        </p:nvCxnSpPr>
        <p:spPr>
          <a:xfrm flipH="1">
            <a:off x="12907812" y="3363489"/>
            <a:ext cx="519300" cy="1691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4"/>
          <p:cNvCxnSpPr>
            <a:stCxn id="182" idx="2"/>
            <a:endCxn id="184" idx="0"/>
          </p:cNvCxnSpPr>
          <p:nvPr/>
        </p:nvCxnSpPr>
        <p:spPr>
          <a:xfrm flipH="1">
            <a:off x="11846412" y="3363489"/>
            <a:ext cx="1580700" cy="16911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afe with solid fill" id="191" name="Google Shape;19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68446" y="7482945"/>
            <a:ext cx="892257" cy="892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4"/>
          <p:cNvCxnSpPr>
            <a:stCxn id="185" idx="2"/>
            <a:endCxn id="191" idx="0"/>
          </p:cNvCxnSpPr>
          <p:nvPr/>
        </p:nvCxnSpPr>
        <p:spPr>
          <a:xfrm flipH="1">
            <a:off x="13514481" y="5772063"/>
            <a:ext cx="1516200" cy="17109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4"/>
          <p:cNvCxnSpPr>
            <a:stCxn id="186" idx="2"/>
            <a:endCxn id="191" idx="0"/>
          </p:cNvCxnSpPr>
          <p:nvPr/>
        </p:nvCxnSpPr>
        <p:spPr>
          <a:xfrm flipH="1">
            <a:off x="13514724" y="5772063"/>
            <a:ext cx="454500" cy="17109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" name="Google Shape;194;p4"/>
          <p:cNvCxnSpPr>
            <a:stCxn id="183" idx="2"/>
            <a:endCxn id="191" idx="0"/>
          </p:cNvCxnSpPr>
          <p:nvPr/>
        </p:nvCxnSpPr>
        <p:spPr>
          <a:xfrm>
            <a:off x="12907769" y="5772063"/>
            <a:ext cx="606900" cy="17109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4"/>
          <p:cNvCxnSpPr>
            <a:stCxn id="184" idx="2"/>
            <a:endCxn id="191" idx="0"/>
          </p:cNvCxnSpPr>
          <p:nvPr/>
        </p:nvCxnSpPr>
        <p:spPr>
          <a:xfrm>
            <a:off x="11846313" y="5772063"/>
            <a:ext cx="1668300" cy="171090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4"/>
          <p:cNvCxnSpPr>
            <a:stCxn id="191" idx="1"/>
            <a:endCxn id="177" idx="3"/>
          </p:cNvCxnSpPr>
          <p:nvPr/>
        </p:nvCxnSpPr>
        <p:spPr>
          <a:xfrm rot="10800000">
            <a:off x="4536146" y="7929074"/>
            <a:ext cx="8532300" cy="0"/>
          </a:xfrm>
          <a:prstGeom prst="straightConnector1">
            <a:avLst/>
          </a:prstGeom>
          <a:noFill/>
          <a:ln cap="flat" cmpd="sng" w="9525">
            <a:solidFill>
              <a:srgbClr val="EA512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97" name="Google Shape;197;p4"/>
          <p:cNvSpPr txBox="1"/>
          <p:nvPr/>
        </p:nvSpPr>
        <p:spPr>
          <a:xfrm>
            <a:off x="6074681" y="2357926"/>
            <a:ext cx="5279054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Federated Identity Providers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Mobile Connect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Banking ID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Back to the future</a:t>
            </a:r>
            <a:endParaRPr/>
          </a:p>
        </p:txBody>
      </p:sp>
      <p:sp>
        <p:nvSpPr>
          <p:cNvPr id="203" name="Google Shape;203;p5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picture containing text, case, accessory&#10;&#10;Description automatically generated" id="204" name="Google Shape;2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7079" y="2871083"/>
            <a:ext cx="7744809" cy="516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"/>
          <p:cNvSpPr txBox="1"/>
          <p:nvPr/>
        </p:nvSpPr>
        <p:spPr>
          <a:xfrm>
            <a:off x="10177079" y="8257466"/>
            <a:ext cx="774480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GB" sz="13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b="0" i="0" lang="en-GB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b="0" i="0" lang="en-GB" sz="13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1040525" y="3090618"/>
            <a:ext cx="8442435" cy="4662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the good things of the physical 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 with digital powers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Preserving the required properties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Adapted to the current legal framework, but prepared for the future one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Identity of a natural person</a:t>
            </a:r>
            <a:endParaRPr/>
          </a:p>
        </p:txBody>
      </p:sp>
      <p:sp>
        <p:nvSpPr>
          <p:cNvPr id="212" name="Google Shape;212;p6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961" y="2147663"/>
            <a:ext cx="8897883" cy="733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Identity of a juridical person</a:t>
            </a:r>
            <a:endParaRPr/>
          </a:p>
        </p:txBody>
      </p:sp>
      <p:sp>
        <p:nvSpPr>
          <p:cNvPr id="219" name="Google Shape;219;p7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20" name="Google Shape;220;p7"/>
          <p:cNvGrpSpPr/>
          <p:nvPr/>
        </p:nvGrpSpPr>
        <p:grpSpPr>
          <a:xfrm>
            <a:off x="4648644" y="2211836"/>
            <a:ext cx="8811975" cy="7136928"/>
            <a:chOff x="3113688" y="1489149"/>
            <a:chExt cx="5874650" cy="4757952"/>
          </a:xfrm>
        </p:grpSpPr>
        <p:sp>
          <p:nvSpPr>
            <p:cNvPr id="221" name="Google Shape;221;p7"/>
            <p:cNvSpPr/>
            <p:nvPr/>
          </p:nvSpPr>
          <p:spPr>
            <a:xfrm>
              <a:off x="4477412" y="2291023"/>
              <a:ext cx="3216166" cy="3216166"/>
            </a:xfrm>
            <a:prstGeom prst="sun">
              <a:avLst>
                <a:gd fmla="val 25000" name="adj"/>
              </a:avLst>
            </a:prstGeom>
            <a:solidFill>
              <a:srgbClr val="F2F2F2"/>
            </a:solidFill>
            <a:ln cap="flat" cmpd="sng" w="25400">
              <a:solidFill>
                <a:srgbClr val="AC3E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464726" y="1489149"/>
              <a:ext cx="1248911" cy="693683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5400">
              <a:solidFill>
                <a:srgbClr val="AC3E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GB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Business Registry ID</a:t>
              </a:r>
              <a:endPara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7281338" y="2188940"/>
              <a:ext cx="1178472" cy="693683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5400">
              <a:solidFill>
                <a:srgbClr val="AC3E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GB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LEI ID</a:t>
              </a:r>
              <a:endPara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692403" y="2111885"/>
              <a:ext cx="1178472" cy="693683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5400">
              <a:solidFill>
                <a:srgbClr val="AC3E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GB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GDPR</a:t>
              </a:r>
              <a:endPara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113688" y="3552264"/>
              <a:ext cx="1247436" cy="693683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5400">
              <a:solidFill>
                <a:srgbClr val="AC3E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GB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 compliance</a:t>
              </a:r>
              <a:endPara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7809866" y="3552263"/>
              <a:ext cx="1178472" cy="693683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5400">
              <a:solidFill>
                <a:srgbClr val="AC3E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GB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ISO 140xx</a:t>
              </a:r>
              <a:endPara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7281338" y="4992644"/>
              <a:ext cx="1178472" cy="693683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5400">
              <a:solidFill>
                <a:srgbClr val="AC3E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GB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ISO 5000x</a:t>
              </a:r>
              <a:endPara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3688317" y="4992643"/>
              <a:ext cx="1178472" cy="693683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5400">
              <a:solidFill>
                <a:srgbClr val="AC3E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GB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Banking Solvency</a:t>
              </a:r>
              <a:endPara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5486870" y="5553418"/>
              <a:ext cx="1178472" cy="693683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5400">
              <a:solidFill>
                <a:srgbClr val="AC3E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GB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Industry member</a:t>
              </a:r>
              <a:endPara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tore with solid fill" id="230" name="Google Shape;230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28295" y="344190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creenshot, font, rectangle&#10;&#10;Description automatically generated" id="235" name="Google Shape;2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123" y="3024081"/>
            <a:ext cx="15062423" cy="665782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W3C Verifiable Credentials ecosystem</a:t>
            </a:r>
            <a:endParaRPr/>
          </a:p>
        </p:txBody>
      </p:sp>
      <p:sp>
        <p:nvSpPr>
          <p:cNvPr id="237" name="Google Shape;237;p8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8" name="Google Shape;23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2302" y="2976784"/>
            <a:ext cx="2574536" cy="209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"/>
          <p:cNvSpPr txBox="1"/>
          <p:nvPr>
            <p:ph type="title"/>
          </p:nvPr>
        </p:nvSpPr>
        <p:spPr>
          <a:xfrm>
            <a:off x="641250" y="201413"/>
            <a:ext cx="168774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W3C Verifiable Credentials ecosystem</a:t>
            </a:r>
            <a:endParaRPr/>
          </a:p>
        </p:txBody>
      </p:sp>
      <p:sp>
        <p:nvSpPr>
          <p:cNvPr id="245" name="Google Shape;245;p9"/>
          <p:cNvSpPr txBox="1"/>
          <p:nvPr>
            <p:ph idx="12" type="sldNum"/>
          </p:nvPr>
        </p:nvSpPr>
        <p:spPr>
          <a:xfrm>
            <a:off x="8110929" y="9262594"/>
            <a:ext cx="206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137100" spcFirstLastPara="1" rIns="137100" wrap="square" tIns="68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6" name="Google Shape;2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242" y="3027857"/>
            <a:ext cx="15062421" cy="666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1E1E1E"/>
      </a:dk1>
      <a:lt1>
        <a:srgbClr val="FFFFFF"/>
      </a:lt1>
      <a:dk2>
        <a:srgbClr val="EBEBEB"/>
      </a:dk2>
      <a:lt2>
        <a:srgbClr val="888888"/>
      </a:lt2>
      <a:accent1>
        <a:srgbClr val="EC5629"/>
      </a:accent1>
      <a:accent2>
        <a:srgbClr val="2F46E6"/>
      </a:accent2>
      <a:accent3>
        <a:srgbClr val="00D7AA"/>
      </a:accent3>
      <a:accent4>
        <a:srgbClr val="FFFFFF"/>
      </a:accent4>
      <a:accent5>
        <a:srgbClr val="EBEBEB"/>
      </a:accent5>
      <a:accent6>
        <a:srgbClr val="1E1E1E"/>
      </a:accent6>
      <a:hlink>
        <a:srgbClr val="EC5629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